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10" r:id="rId3"/>
    <p:sldId id="32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1D0"/>
    <a:srgbClr val="003D79"/>
    <a:srgbClr val="29292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300" d="100"/>
          <a:sy n="300" d="100"/>
        </p:scale>
        <p:origin x="7788" y="3558"/>
      </p:cViewPr>
      <p:guideLst>
        <p:guide orient="horz" pos="4128"/>
        <p:guide orient="horz" pos="912"/>
        <p:guide orient="horz" pos="3888"/>
        <p:guide orient="horz" pos="3840"/>
        <p:guide orient="horz" pos="144"/>
        <p:guide orient="horz" pos="1584"/>
        <p:guide orient="horz" pos="768"/>
        <p:guide pos="1824"/>
        <p:guide pos="1728"/>
        <p:guide pos="4944"/>
        <p:guide pos="5712"/>
        <p:guide pos="3072"/>
        <p:guide pos="3984"/>
        <p:guide pos="2448"/>
        <p:guide pos="4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F7C33-6273-495D-90E1-5842EBD67E03}" type="datetimeFigureOut">
              <a:rPr lang="en-US" smtClean="0"/>
              <a:pPr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D0478-2980-4A94-8E50-83D99C35D1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image" Target="../media/image4.png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5.pn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3.pn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egasuslodges.com/wp-content/uploads/2013/04/Destination-West-Papua_MG_0422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6679" y="3630"/>
            <a:ext cx="11772899" cy="6925235"/>
          </a:xfrm>
          <a:prstGeom prst="rect">
            <a:avLst/>
          </a:prstGeom>
          <a:noFill/>
        </p:spPr>
      </p:pic>
      <p:pic>
        <p:nvPicPr>
          <p:cNvPr id="5" name="Picture 4" descr="C:\Users\Seth\Desktop\ratu_motu_west_sumatr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2679" y="6172200"/>
            <a:ext cx="2150641" cy="259064"/>
          </a:xfrm>
          <a:prstGeom prst="rect">
            <a:avLst/>
          </a:prstGeom>
          <a:noFill/>
        </p:spPr>
      </p:pic>
      <p:pic>
        <p:nvPicPr>
          <p:cNvPr id="6" name="Picture 3" descr="C:\Users\Seth\Desktop\ratu_motu_west_papu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0679" y="6165574"/>
            <a:ext cx="2057400" cy="271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324600"/>
            <a:ext cx="1905000" cy="533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028700" algn="l"/>
                <a:tab pos="1257300" algn="l"/>
                <a:tab pos="1485900" algn="l"/>
                <a:tab pos="1714500" algn="l"/>
              </a:tabLst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Contact:</a:t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ryder@pegasuslodges.com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www.pegasuslodges.com 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3D79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784860"/>
            <a:ext cx="43434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800" b="1" u="sng" dirty="0" smtClean="0">
              <a:solidFill>
                <a:srgbClr val="003D79"/>
              </a:solidFill>
              <a:latin typeface="Georgia"/>
            </a:endParaRPr>
          </a:p>
          <a:p>
            <a:pPr algn="just"/>
            <a:endParaRPr lang="en-US" sz="800" b="1" u="sng" dirty="0" smtClean="0">
              <a:solidFill>
                <a:srgbClr val="003D79"/>
              </a:solidFill>
              <a:latin typeface="Georgia"/>
            </a:endParaRPr>
          </a:p>
          <a:p>
            <a:pPr algn="just"/>
            <a:endParaRPr lang="en-US" sz="800" b="1" u="sng" dirty="0" smtClean="0">
              <a:solidFill>
                <a:srgbClr val="003D79"/>
              </a:solidFill>
              <a:latin typeface="Georgia"/>
            </a:endParaRPr>
          </a:p>
          <a:p>
            <a:pPr algn="just"/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Detailed </a:t>
            </a:r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Vessel Statistics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Decks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	3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Crew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10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Capacity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22 guests</a:t>
            </a:r>
          </a:p>
          <a:p>
            <a:pPr marL="1028700" lvl="2" indent="-114300" algn="just"/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8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staterooms (2 A-Class, 2 B-Class, 4 C-Class) with 3 two berth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cabins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Communication:	1 Mbps Wi-Fi throughout ship; satellite phone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Entertainment: 	Plasma / LCD TVs in all cabins; DVD players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Dining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Capacity:	18 seats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main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dining room table; additional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in other common areas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Length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34 meters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(128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feet)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Beam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9.11 meters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(39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feet)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Draft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(loaded):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	2.25 meters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(7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feet)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Classification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Lloyds Register 100 A1 SSC PASS, MONO,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HS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Gross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Tonnage: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273,000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Net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Tonnage: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107,000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Heli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-deck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Can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support Bell 206B helicopter or equivalent: Up to 2,500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KG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Travel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range: 	2,000 miles at 9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knots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Operating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Area: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	15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degrees North; 15 degrees South; 180 degrees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to 70 degrees East	(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ability to alter permitted operating area with appropriate notice) </a:t>
            </a:r>
          </a:p>
          <a:p>
            <a:pPr algn="just"/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algn="just"/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Main </a:t>
            </a:r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Machinery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Main engines: 	Two (2) MTU 16 cylinder, 4 cycle turbocharged diesel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engines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Propellers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2 x 5-bladed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Veem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; 1,050 mm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diameter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Generators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Two (2) Perkins 6TG24M/Stamford 112.5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kVA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 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Cranes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Two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(2)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Palfinger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 hydraulic telescoping boom cranes 2,140 KG capacity</a:t>
            </a:r>
          </a:p>
          <a:p>
            <a:pPr algn="just"/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algn="just"/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Performance</a:t>
            </a:r>
            <a:endParaRPr lang="en-US" sz="800" b="1" u="sng" dirty="0" smtClean="0">
              <a:solidFill>
                <a:srgbClr val="003D79"/>
              </a:solidFill>
              <a:latin typeface="Georgia"/>
            </a:endParaRP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Service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speed: 	21 knots (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max)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Cruising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speed: 	12 knots</a:t>
            </a:r>
          </a:p>
          <a:p>
            <a:pPr algn="just"/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algn="just"/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Tankage</a:t>
            </a:r>
            <a:endParaRPr lang="en-US" sz="800" b="1" u="sng" dirty="0" smtClean="0">
              <a:solidFill>
                <a:srgbClr val="003D79"/>
              </a:solidFill>
              <a:latin typeface="Georgia"/>
            </a:endParaRP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Fuel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	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24,428 liters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Aviation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Fuel:  	6,000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liters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Freshwater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	9,258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liters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Outboard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Fuel:	1,960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liters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algn="just"/>
            <a:endParaRPr lang="en-US" sz="800" dirty="0" smtClean="0">
              <a:solidFill>
                <a:srgbClr val="003D79"/>
              </a:solidFill>
              <a:latin typeface="Georgia"/>
            </a:endParaRPr>
          </a:p>
          <a:p>
            <a:pPr algn="just"/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Major </a:t>
            </a:r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Equipment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Three (3) 2.2 kW reverse osmosis freshwater generation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systems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Two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(2)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Drager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 dive compressors 0.6 cubic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meters,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manual 15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kW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Tenders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: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3</a:t>
            </a:r>
          </a:p>
          <a:p>
            <a:pPr marL="114300" indent="-114300" algn="just"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Jet </a:t>
            </a:r>
            <a:r>
              <a:rPr lang="en-US" sz="800" dirty="0" smtClean="0">
                <a:solidFill>
                  <a:srgbClr val="003D79"/>
                </a:solidFill>
                <a:latin typeface="Georgia"/>
              </a:rPr>
              <a:t>Ski: 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0" y="1219200"/>
            <a:ext cx="0" cy="4800600"/>
          </a:xfrm>
          <a:prstGeom prst="line">
            <a:avLst/>
          </a:prstGeom>
          <a:ln w="25400">
            <a:solidFill>
              <a:srgbClr val="003D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Seth\Desktop\TIL Logos\TIL-logo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1646956" y="6244063"/>
            <a:ext cx="2772645" cy="648572"/>
          </a:xfrm>
          <a:prstGeom prst="rect">
            <a:avLst/>
          </a:prstGeom>
          <a:noFill/>
        </p:spPr>
      </p:pic>
      <p:pic>
        <p:nvPicPr>
          <p:cNvPr id="15" name="Picture 14" descr="C:\Users\Seth\Desktop\ratu_motu_west_sumatra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4402562" y="6435464"/>
            <a:ext cx="2303041" cy="277422"/>
          </a:xfrm>
          <a:prstGeom prst="rect">
            <a:avLst/>
          </a:prstGeom>
          <a:noFill/>
        </p:spPr>
      </p:pic>
      <p:pic>
        <p:nvPicPr>
          <p:cNvPr id="16" name="Picture 3" descr="C:\Users\Seth\Desktop\ratu_motu_west_papua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6883436" y="6435137"/>
            <a:ext cx="2205144" cy="291245"/>
          </a:xfrm>
          <a:prstGeom prst="rect">
            <a:avLst/>
          </a:prstGeom>
          <a:noFill/>
        </p:spPr>
      </p:pic>
      <p:cxnSp>
        <p:nvCxnSpPr>
          <p:cNvPr id="17" name="Straight Connector 16"/>
          <p:cNvCxnSpPr/>
          <p:nvPr/>
        </p:nvCxnSpPr>
        <p:spPr>
          <a:xfrm>
            <a:off x="0" y="452720"/>
            <a:ext cx="9144000" cy="0"/>
          </a:xfrm>
          <a:prstGeom prst="line">
            <a:avLst/>
          </a:prstGeom>
          <a:ln w="73025">
            <a:solidFill>
              <a:srgbClr val="003D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0" y="6248400"/>
            <a:ext cx="9144000" cy="0"/>
          </a:xfrm>
          <a:prstGeom prst="line">
            <a:avLst/>
          </a:prstGeom>
          <a:ln w="73025">
            <a:solidFill>
              <a:srgbClr val="003D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C:\Users\Seth\Dropbox\Kolea Capital\Hospitality Investments\Pegasus Lodges &amp; Resorts\Marketing\Logos\Website Logos\logos for seth\pegasus_logo_outline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152400" y="9036"/>
            <a:ext cx="4419600" cy="38563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52400" y="525780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003D79"/>
                </a:solidFill>
                <a:latin typeface="Sweetly Broken" pitchFamily="2" charset="0"/>
              </a:rPr>
              <a:t>Ratu Motu</a:t>
            </a:r>
          </a:p>
        </p:txBody>
      </p:sp>
      <p:pic>
        <p:nvPicPr>
          <p:cNvPr id="12294" name="Picture 6" descr="https://fbcdn-sphotos-g-a.akamaihd.net/hphotos-ak-ash3/886621_502753439760919_315570486_o.jpg"/>
          <p:cNvPicPr>
            <a:picLocks noChangeAspect="1" noChangeArrowheads="1"/>
          </p:cNvPicPr>
          <p:nvPr/>
        </p:nvPicPr>
        <p:blipFill>
          <a:blip r:embed="rId6" cstate="print"/>
          <a:srcRect t="3774"/>
          <a:stretch>
            <a:fillRect/>
          </a:stretch>
        </p:blipFill>
        <p:spPr bwMode="auto">
          <a:xfrm>
            <a:off x="4762500" y="1152957"/>
            <a:ext cx="4191000" cy="5005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324600"/>
            <a:ext cx="1905000" cy="533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1028700" algn="l"/>
                <a:tab pos="1257300" algn="l"/>
                <a:tab pos="1485900" algn="l"/>
                <a:tab pos="1714500" algn="l"/>
              </a:tabLst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Contact:</a:t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ryder@pegasuslodges.com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D79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www.pegasuslodges.com 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3D79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14" name="Picture 2" descr="C:\Users\Seth\Desktop\TIL Logos\TIL-logo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1646956" y="6244063"/>
            <a:ext cx="2772645" cy="648572"/>
          </a:xfrm>
          <a:prstGeom prst="rect">
            <a:avLst/>
          </a:prstGeom>
          <a:noFill/>
        </p:spPr>
      </p:pic>
      <p:pic>
        <p:nvPicPr>
          <p:cNvPr id="15" name="Picture 14" descr="C:\Users\Seth\Desktop\ratu_motu_west_sumatra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4402562" y="6435464"/>
            <a:ext cx="2303041" cy="277422"/>
          </a:xfrm>
          <a:prstGeom prst="rect">
            <a:avLst/>
          </a:prstGeom>
          <a:noFill/>
        </p:spPr>
      </p:pic>
      <p:pic>
        <p:nvPicPr>
          <p:cNvPr id="16" name="Picture 3" descr="C:\Users\Seth\Desktop\ratu_motu_west_papua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6883436" y="6435137"/>
            <a:ext cx="2205144" cy="291245"/>
          </a:xfrm>
          <a:prstGeom prst="rect">
            <a:avLst/>
          </a:prstGeom>
          <a:noFill/>
        </p:spPr>
      </p:pic>
      <p:cxnSp>
        <p:nvCxnSpPr>
          <p:cNvPr id="17" name="Straight Connector 16"/>
          <p:cNvCxnSpPr/>
          <p:nvPr/>
        </p:nvCxnSpPr>
        <p:spPr>
          <a:xfrm>
            <a:off x="0" y="452720"/>
            <a:ext cx="9144000" cy="0"/>
          </a:xfrm>
          <a:prstGeom prst="line">
            <a:avLst/>
          </a:prstGeom>
          <a:ln w="73025">
            <a:solidFill>
              <a:srgbClr val="003D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0" y="6248400"/>
            <a:ext cx="9144000" cy="0"/>
          </a:xfrm>
          <a:prstGeom prst="line">
            <a:avLst/>
          </a:prstGeom>
          <a:ln w="73025">
            <a:solidFill>
              <a:srgbClr val="003D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C:\Users\Seth\Dropbox\Kolea Capital\Hospitality Investments\Pegasus Lodges &amp; Resorts\Marketing\Logos\Website Logos\logos for seth\pegasus_logo_outline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50000"/>
          </a:blip>
          <a:srcRect/>
          <a:stretch>
            <a:fillRect/>
          </a:stretch>
        </p:blipFill>
        <p:spPr bwMode="auto">
          <a:xfrm>
            <a:off x="152400" y="9036"/>
            <a:ext cx="4419600" cy="38563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52400" y="525780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003D79"/>
                </a:solidFill>
                <a:latin typeface="Sweetly Broken" pitchFamily="2" charset="0"/>
              </a:rPr>
              <a:t>Ratu Motu</a:t>
            </a:r>
          </a:p>
        </p:txBody>
      </p:sp>
      <p:pic>
        <p:nvPicPr>
          <p:cNvPr id="21" name="Picture 10" descr="http://pegasuslodges.com/wp-content/uploads/2013/04/Dining_DSC2949-1024x6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61108" y="2506980"/>
            <a:ext cx="2068671" cy="1216152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22" name="Picture 16" descr="http://pegasuslodges.com/wp-content/uploads/2013/04/accom_sized_DSC3245-1024x6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1242060"/>
            <a:ext cx="2072640" cy="1218486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23" name="Picture 18" descr="http://pegasuslodges.com/wp-content/uploads/2013/04/accom_sized_DSC3271-1024x60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2476500"/>
            <a:ext cx="2072640" cy="1218486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990600" y="99822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solidFill>
                  <a:srgbClr val="003D79"/>
                </a:solidFill>
                <a:latin typeface="Georgia"/>
              </a:rPr>
              <a:t>Accommodations</a:t>
            </a:r>
            <a:endParaRPr lang="en-US" sz="12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6200" y="99822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solidFill>
                  <a:srgbClr val="003D79"/>
                </a:solidFill>
                <a:latin typeface="Georgia"/>
              </a:rPr>
              <a:t>The Ship</a:t>
            </a:r>
            <a:endParaRPr lang="en-US" sz="12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48500" y="99822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solidFill>
                  <a:srgbClr val="003D79"/>
                </a:solidFill>
                <a:latin typeface="Georgia"/>
              </a:rPr>
              <a:t>Equipment</a:t>
            </a:r>
            <a:endParaRPr lang="en-US" sz="1200" dirty="0" smtClean="0">
              <a:solidFill>
                <a:srgbClr val="003D79"/>
              </a:solidFill>
              <a:latin typeface="Georgia"/>
            </a:endParaRPr>
          </a:p>
        </p:txBody>
      </p:sp>
      <p:pic>
        <p:nvPicPr>
          <p:cNvPr id="28" name="Picture 2" descr="http://pegasuslodges.com/wp-content/uploads/2013/04/Theshipsized-_DSC3437-1024x602.jpg"/>
          <p:cNvPicPr>
            <a:picLocks noChangeAspect="1" noChangeArrowheads="1"/>
          </p:cNvPicPr>
          <p:nvPr/>
        </p:nvPicPr>
        <p:blipFill>
          <a:blip r:embed="rId9" cstate="print"/>
          <a:srcRect t="478"/>
          <a:stretch>
            <a:fillRect/>
          </a:stretch>
        </p:blipFill>
        <p:spPr bwMode="auto">
          <a:xfrm>
            <a:off x="6810756" y="2513644"/>
            <a:ext cx="2075688" cy="1214441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29" name="Picture 2" descr="http://pegasuslodges.com/wp-content/uploads/2013/04/AccomsizedStateRoom-B1-1024x60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" y="3710940"/>
            <a:ext cx="2072640" cy="1218486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30" name="Picture 4" descr="http://pegasuslodges.com/wp-content/uploads/2013/04/Lesiure-activitiesP1000068-1024x60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61108" y="4939613"/>
            <a:ext cx="2068670" cy="1216152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31" name="Picture 2" descr="http://pegasuslodges.com/wp-content/uploads/2013/04/serviceandamenities_DSC44581-1024x60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61108" y="3726180"/>
            <a:ext cx="2068670" cy="1216152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32" name="Picture 4" descr="http://pegasuslodges.com/wp-content/uploads/2013/04/Interior_opt-1024x680.jpg"/>
          <p:cNvPicPr>
            <a:picLocks noChangeAspect="1" noChangeArrowheads="1"/>
          </p:cNvPicPr>
          <p:nvPr/>
        </p:nvPicPr>
        <p:blipFill>
          <a:blip r:embed="rId13" cstate="print"/>
          <a:srcRect t="847" r="94" b="10762"/>
          <a:stretch>
            <a:fillRect/>
          </a:stretch>
        </p:blipFill>
        <p:spPr bwMode="auto">
          <a:xfrm>
            <a:off x="3657599" y="1299479"/>
            <a:ext cx="2073743" cy="1218338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35" name="Picture 8" descr="http://pegasuslodges.com/wp-content/uploads/2013/04/ws-theship3-1024x646.jpg"/>
          <p:cNvPicPr>
            <a:picLocks noChangeAspect="1" noChangeArrowheads="1"/>
          </p:cNvPicPr>
          <p:nvPr/>
        </p:nvPicPr>
        <p:blipFill>
          <a:blip r:embed="rId14" cstate="print"/>
          <a:srcRect t="7133"/>
          <a:stretch>
            <a:fillRect/>
          </a:stretch>
        </p:blipFill>
        <p:spPr bwMode="auto">
          <a:xfrm>
            <a:off x="6810756" y="4940896"/>
            <a:ext cx="2075688" cy="1216064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12290" name="Picture 2" descr="https://fbcdn-sphotos-g-a.akamaihd.net/hphotos-ak-ash3/733976_499212100115053_1526612929_n.jpg"/>
          <p:cNvPicPr>
            <a:picLocks noChangeAspect="1" noChangeArrowheads="1"/>
          </p:cNvPicPr>
          <p:nvPr/>
        </p:nvPicPr>
        <p:blipFill>
          <a:blip r:embed="rId15" cstate="print"/>
          <a:srcRect l="24303" t="3618" r="9618" b="3136"/>
          <a:stretch>
            <a:fillRect/>
          </a:stretch>
        </p:blipFill>
        <p:spPr bwMode="auto">
          <a:xfrm>
            <a:off x="6810756" y="1300267"/>
            <a:ext cx="2075688" cy="1214333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pic>
        <p:nvPicPr>
          <p:cNvPr id="12296" name="Picture 8" descr="https://sphotos-b-sjc.xx.fbcdn.net/hphotos-prn1/555088_502747013094895_1280922300_n.jpg"/>
          <p:cNvPicPr>
            <a:picLocks noChangeAspect="1" noChangeArrowheads="1"/>
          </p:cNvPicPr>
          <p:nvPr/>
        </p:nvPicPr>
        <p:blipFill>
          <a:blip r:embed="rId16" cstate="print"/>
          <a:srcRect t="2004"/>
          <a:stretch>
            <a:fillRect/>
          </a:stretch>
        </p:blipFill>
        <p:spPr bwMode="auto">
          <a:xfrm>
            <a:off x="6810756" y="3743469"/>
            <a:ext cx="2075688" cy="1217910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0" y="1232356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A-Class: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0" y="243840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A-Class: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0" y="373380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B-Class: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502920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C-Class: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04160" y="123444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Main Lounge: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04160" y="243840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Main Dining: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96540" y="37338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3D79"/>
                </a:solidFill>
                <a:latin typeface="Georgia"/>
              </a:rPr>
              <a:t>Observation </a:t>
            </a:r>
          </a:p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Deck: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47900" y="510540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Sun Deck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pic>
        <p:nvPicPr>
          <p:cNvPr id="30722" name="Picture 2" descr="http://pegasuslodges.com/wp-content/uploads/2013/04/AccomsizedState-Room-C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0" y="4945380"/>
            <a:ext cx="2072640" cy="1219200"/>
          </a:xfrm>
          <a:prstGeom prst="rect">
            <a:avLst/>
          </a:prstGeom>
          <a:noFill/>
          <a:ln>
            <a:solidFill>
              <a:srgbClr val="CDD1D0"/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2804160" y="5029200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Sun Deck: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2620" y="1232356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Bridge: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22620" y="243631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3D79"/>
                </a:solidFill>
                <a:latin typeface="Georgia"/>
              </a:rPr>
              <a:t>Swim Platform </a:t>
            </a:r>
          </a:p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&amp; Cranes: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5000" y="373171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3D79"/>
                </a:solidFill>
                <a:latin typeface="Georgia"/>
              </a:rPr>
              <a:t>Engine</a:t>
            </a:r>
          </a:p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Room: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22620" y="5027116"/>
            <a:ext cx="16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Heli</a:t>
            </a:r>
            <a:r>
              <a:rPr lang="en-US" sz="800" b="1" u="sng" dirty="0" smtClean="0">
                <a:solidFill>
                  <a:srgbClr val="003D79"/>
                </a:solidFill>
                <a:latin typeface="Georgia"/>
              </a:rPr>
              <a:t>-Deck:</a:t>
            </a:r>
            <a:endParaRPr lang="en-US" sz="800" dirty="0" smtClean="0">
              <a:solidFill>
                <a:srgbClr val="003D79"/>
              </a:solid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6699</TotalTime>
  <Words>51</Words>
  <Application>Microsoft Office PowerPoint</Application>
  <PresentationFormat>On-screen Show (4:3)</PresentationFormat>
  <Paragraphs>65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Seth</dc:creator>
  <cp:lastModifiedBy>Seth</cp:lastModifiedBy>
  <cp:revision>528</cp:revision>
  <dcterms:created xsi:type="dcterms:W3CDTF">2013-05-24T17:44:55Z</dcterms:created>
  <dcterms:modified xsi:type="dcterms:W3CDTF">2013-08-07T19:53:48Z</dcterms:modified>
</cp:coreProperties>
</file>